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58" r:id="rId5"/>
    <p:sldId id="259" r:id="rId6"/>
  </p:sldIdLst>
  <p:sldSz cx="9144000" cy="6858000" type="letter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Nicole S. Palmer" initials="NSP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8A0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467"/>
    <p:restoredTop sz="65116" autoAdjust="0"/>
  </p:normalViewPr>
  <p:slideViewPr>
    <p:cSldViewPr snapToGrid="0" snapToObjects="1">
      <p:cViewPr varScale="1">
        <p:scale>
          <a:sx n="68" d="100"/>
          <a:sy n="68" d="100"/>
        </p:scale>
        <p:origin x="116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363255" y="413794"/>
            <a:ext cx="2756182" cy="5962650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1"/>
            <a:r>
              <a:rPr lang="en-US" dirty="0"/>
              <a:t>Third level</a:t>
            </a:r>
          </a:p>
          <a:p>
            <a:pPr lvl="2"/>
            <a:r>
              <a:rPr lang="en-US" dirty="0"/>
              <a:t>Fourth level</a:t>
            </a:r>
          </a:p>
          <a:p>
            <a:pPr lvl="3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3419475" y="388938"/>
            <a:ext cx="2292350" cy="599916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A8A034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1"/>
            <a:r>
              <a:rPr lang="en-US" dirty="0"/>
              <a:t>Third level</a:t>
            </a:r>
          </a:p>
          <a:p>
            <a:pPr lvl="2"/>
            <a:r>
              <a:rPr lang="en-US" dirty="0"/>
              <a:t>Fourth level</a:t>
            </a:r>
          </a:p>
          <a:p>
            <a:pPr lvl="3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2"/>
          </p:nvPr>
        </p:nvSpPr>
        <p:spPr>
          <a:xfrm>
            <a:off x="6011863" y="388938"/>
            <a:ext cx="2706687" cy="599916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6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1"/>
            <a:r>
              <a:rPr lang="en-US" dirty="0"/>
              <a:t>Third level</a:t>
            </a:r>
          </a:p>
          <a:p>
            <a:pPr lvl="2"/>
            <a:r>
              <a:rPr lang="en-US" dirty="0"/>
              <a:t>Fourth level</a:t>
            </a:r>
          </a:p>
          <a:p>
            <a:pPr lvl="3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7E541-E57B-BE4A-988D-098CBF66D743}" type="datetimeFigureOut">
              <a:rPr lang="en-US" smtClean="0"/>
              <a:t>4/6/2020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B5728-8B0C-8145-9276-5BF2F3AAAD2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D7E541-E57B-BE4A-988D-098CBF66D743}" type="datetimeFigureOut">
              <a:rPr lang="en-US" smtClean="0"/>
              <a:t>4/6/2020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6B5728-8B0C-8145-9276-5BF2F3AAAD2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6012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/>
              <a:t>Ethnography</a:t>
            </a:r>
          </a:p>
          <a:p>
            <a:endParaRPr lang="en-US" dirty="0"/>
          </a:p>
          <a:p>
            <a:r>
              <a:rPr lang="en-US" sz="1200" b="1" dirty="0"/>
              <a:t>Salient Features: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>
                <a:solidFill>
                  <a:schemeClr val="tx1"/>
                </a:solidFill>
              </a:rPr>
              <a:t>Study of cultures.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>
                <a:solidFill>
                  <a:schemeClr val="tx1"/>
                </a:solidFill>
              </a:rPr>
              <a:t>[Insert]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>
                <a:solidFill>
                  <a:schemeClr val="tx1"/>
                </a:solidFill>
              </a:rPr>
              <a:t>[Insert]</a:t>
            </a:r>
          </a:p>
          <a:p>
            <a:r>
              <a:rPr lang="en-US" sz="1200" b="1" dirty="0"/>
              <a:t>Advantages: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>
                <a:solidFill>
                  <a:schemeClr val="tx1"/>
                </a:solidFill>
              </a:rPr>
              <a:t>Increases an understanding of human behavior.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>
                <a:solidFill>
                  <a:schemeClr val="tx1"/>
                </a:solidFill>
              </a:rPr>
              <a:t>[Insert]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>
                <a:solidFill>
                  <a:schemeClr val="tx1"/>
                </a:solidFill>
              </a:rPr>
              <a:t>[Insert]</a:t>
            </a:r>
          </a:p>
          <a:p>
            <a:r>
              <a:rPr lang="en-US" sz="1200" b="1" dirty="0"/>
              <a:t>Disadvantages: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>
                <a:solidFill>
                  <a:schemeClr val="tx1"/>
                </a:solidFill>
              </a:rPr>
              <a:t>There are often preexisting assumptions of the researcher or subjects.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>
                <a:solidFill>
                  <a:schemeClr val="tx1"/>
                </a:solidFill>
              </a:rPr>
              <a:t>[Insert]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>
                <a:solidFill>
                  <a:schemeClr val="tx1"/>
                </a:solidFill>
              </a:rPr>
              <a:t>[Insert]</a:t>
            </a:r>
          </a:p>
          <a:p>
            <a:r>
              <a:rPr lang="en-US" sz="1200" b="1" dirty="0"/>
              <a:t>Potential Research Topic: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>
                <a:solidFill>
                  <a:schemeClr val="tx1"/>
                </a:solidFill>
              </a:rPr>
              <a:t>Observing police interactions with black males.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>
                <a:solidFill>
                  <a:schemeClr val="tx1"/>
                </a:solidFill>
              </a:rPr>
              <a:t>[Insert]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>
                <a:solidFill>
                  <a:schemeClr val="tx1"/>
                </a:solidFill>
              </a:rPr>
              <a:t>[Insert]</a:t>
            </a:r>
          </a:p>
          <a:p>
            <a:endParaRPr lang="en-US" sz="1200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Common Elements of both Research Designs</a:t>
            </a:r>
          </a:p>
          <a:p>
            <a:pPr marL="228600">
              <a:lnSpc>
                <a:spcPct val="80000"/>
              </a:lnSpc>
            </a:pPr>
            <a:endParaRPr lang="en-US" dirty="0"/>
          </a:p>
          <a:p>
            <a:pPr marL="571500" indent="-342900">
              <a:lnSpc>
                <a:spcPct val="80000"/>
              </a:lnSpc>
              <a:buFont typeface="+mj-lt"/>
              <a:buAutoNum type="arabicPeriod"/>
            </a:pPr>
            <a:r>
              <a:rPr lang="en-US" sz="1200" dirty="0">
                <a:solidFill>
                  <a:schemeClr val="tx1"/>
                </a:solidFill>
              </a:rPr>
              <a:t>Similar data collection techniques.</a:t>
            </a:r>
          </a:p>
          <a:p>
            <a:pPr marL="571500" indent="-342900">
              <a:lnSpc>
                <a:spcPct val="80000"/>
              </a:lnSpc>
              <a:buFont typeface="+mj-lt"/>
              <a:buAutoNum type="arabicPeriod"/>
            </a:pPr>
            <a:r>
              <a:rPr lang="en-US" sz="1200" dirty="0">
                <a:solidFill>
                  <a:schemeClr val="tx1"/>
                </a:solidFill>
              </a:rPr>
              <a:t>[Insert]</a:t>
            </a:r>
          </a:p>
          <a:p>
            <a:pPr marL="571500" indent="-342900">
              <a:lnSpc>
                <a:spcPct val="80000"/>
              </a:lnSpc>
              <a:buFont typeface="+mj-lt"/>
              <a:buAutoNum type="arabicPeriod"/>
            </a:pPr>
            <a:r>
              <a:rPr lang="en-US" sz="1200" dirty="0">
                <a:solidFill>
                  <a:schemeClr val="tx1"/>
                </a:solidFill>
              </a:rPr>
              <a:t>[Insert]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Phenomenological</a:t>
            </a:r>
            <a:br>
              <a:rPr lang="en-US" dirty="0"/>
            </a:br>
            <a:endParaRPr lang="en-US" dirty="0"/>
          </a:p>
          <a:p>
            <a:pPr>
              <a:lnSpc>
                <a:spcPct val="80000"/>
              </a:lnSpc>
            </a:pPr>
            <a:r>
              <a:rPr lang="en-US" sz="1200" b="1" dirty="0"/>
              <a:t>Salient Features: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>
                <a:solidFill>
                  <a:schemeClr val="tx1"/>
                </a:solidFill>
              </a:rPr>
              <a:t>Uses a combination of data collection methods.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>
                <a:solidFill>
                  <a:schemeClr val="tx1"/>
                </a:solidFill>
              </a:rPr>
              <a:t>[Insert]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>
                <a:solidFill>
                  <a:schemeClr val="tx1"/>
                </a:solidFill>
              </a:rPr>
              <a:t>[Insert]</a:t>
            </a:r>
          </a:p>
          <a:p>
            <a:pPr>
              <a:lnSpc>
                <a:spcPct val="80000"/>
              </a:lnSpc>
            </a:pPr>
            <a:r>
              <a:rPr lang="en-US" sz="1200" b="1" dirty="0"/>
              <a:t>Advantages: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>
                <a:solidFill>
                  <a:schemeClr val="tx1"/>
                </a:solidFill>
              </a:rPr>
              <a:t>Used for understanding how others see a phenomenon.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>
                <a:solidFill>
                  <a:schemeClr val="tx1"/>
                </a:solidFill>
              </a:rPr>
              <a:t>[Insert]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>
                <a:solidFill>
                  <a:schemeClr val="tx1"/>
                </a:solidFill>
              </a:rPr>
              <a:t>[Insert]</a:t>
            </a:r>
          </a:p>
          <a:p>
            <a:pPr>
              <a:lnSpc>
                <a:spcPct val="80000"/>
              </a:lnSpc>
            </a:pPr>
            <a:r>
              <a:rPr lang="en-US" sz="1200" b="1" dirty="0"/>
              <a:t>Disadvantages	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>
                <a:solidFill>
                  <a:schemeClr val="tx1"/>
                </a:solidFill>
              </a:rPr>
              <a:t>Researchers’ biases can influence the results of the study.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>
                <a:solidFill>
                  <a:schemeClr val="tx1"/>
                </a:solidFill>
              </a:rPr>
              <a:t>[Insert]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>
                <a:solidFill>
                  <a:schemeClr val="tx1"/>
                </a:solidFill>
              </a:rPr>
              <a:t>[Insert]</a:t>
            </a:r>
          </a:p>
          <a:p>
            <a:pPr>
              <a:lnSpc>
                <a:spcPct val="80000"/>
              </a:lnSpc>
            </a:pPr>
            <a:r>
              <a:rPr lang="en-US" sz="1200" b="1" dirty="0"/>
              <a:t>Potential Research Topic: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>
                <a:solidFill>
                  <a:schemeClr val="tx1"/>
                </a:solidFill>
              </a:rPr>
              <a:t>Long-term impacts on victims of domestic violence.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>
                <a:solidFill>
                  <a:schemeClr val="tx1"/>
                </a:solidFill>
              </a:rPr>
              <a:t>[Insert]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>
                <a:solidFill>
                  <a:schemeClr val="tx1"/>
                </a:solidFill>
              </a:rPr>
              <a:t>[Insert]</a:t>
            </a:r>
          </a:p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04589E2-9E4F-9C43-865A-0F01DB729C70}"/>
              </a:ext>
            </a:extLst>
          </p:cNvPr>
          <p:cNvSpPr/>
          <p:nvPr/>
        </p:nvSpPr>
        <p:spPr>
          <a:xfrm rot="19790295">
            <a:off x="2224590" y="2098411"/>
            <a:ext cx="4056931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cap="none" spc="0" dirty="0">
                <a:ln w="6600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Sample</a:t>
            </a:r>
          </a:p>
        </p:txBody>
      </p:sp>
    </p:spTree>
    <p:extLst>
      <p:ext uri="{BB962C8B-B14F-4D97-AF65-F5344CB8AC3E}">
        <p14:creationId xmlns:p14="http://schemas.microsoft.com/office/powerpoint/2010/main" val="41307497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[Research Design A Name]</a:t>
            </a:r>
          </a:p>
          <a:p>
            <a:endParaRPr lang="en-US" dirty="0"/>
          </a:p>
          <a:p>
            <a:r>
              <a:rPr lang="en-US" sz="1200" b="1" dirty="0"/>
              <a:t>Salient Features 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>
                <a:solidFill>
                  <a:schemeClr val="tx1"/>
                </a:solidFill>
              </a:rPr>
              <a:t>[Insert]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>
                <a:solidFill>
                  <a:schemeClr val="tx1"/>
                </a:solidFill>
              </a:rPr>
              <a:t>[Insert]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>
                <a:solidFill>
                  <a:schemeClr val="tx1"/>
                </a:solidFill>
              </a:rPr>
              <a:t>[Insert]</a:t>
            </a:r>
          </a:p>
          <a:p>
            <a:r>
              <a:rPr lang="en-US" sz="1200" b="1" dirty="0"/>
              <a:t>Advantages: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>
                <a:solidFill>
                  <a:schemeClr val="tx1"/>
                </a:solidFill>
              </a:rPr>
              <a:t>[Insert]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>
                <a:solidFill>
                  <a:schemeClr val="tx1"/>
                </a:solidFill>
              </a:rPr>
              <a:t>[Insert]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>
                <a:solidFill>
                  <a:schemeClr val="tx1"/>
                </a:solidFill>
              </a:rPr>
              <a:t>[Insert]</a:t>
            </a:r>
          </a:p>
          <a:p>
            <a:r>
              <a:rPr lang="en-US" sz="1200" b="1" dirty="0"/>
              <a:t>Disadvantages: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>
                <a:solidFill>
                  <a:schemeClr val="tx1"/>
                </a:solidFill>
              </a:rPr>
              <a:t>[Insert]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>
                <a:solidFill>
                  <a:schemeClr val="tx1"/>
                </a:solidFill>
              </a:rPr>
              <a:t>[Insert]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>
                <a:solidFill>
                  <a:schemeClr val="tx1"/>
                </a:solidFill>
              </a:rPr>
              <a:t>[Insert]</a:t>
            </a:r>
          </a:p>
          <a:p>
            <a:r>
              <a:rPr lang="en-US" sz="1200" b="1" dirty="0"/>
              <a:t>Potential Research Topic: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>
                <a:solidFill>
                  <a:schemeClr val="tx1"/>
                </a:solidFill>
              </a:rPr>
              <a:t>[Insert]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>
                <a:solidFill>
                  <a:schemeClr val="tx1"/>
                </a:solidFill>
              </a:rPr>
              <a:t>[Insert]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>
                <a:solidFill>
                  <a:schemeClr val="tx1"/>
                </a:solidFill>
              </a:rPr>
              <a:t>[Insert]</a:t>
            </a:r>
          </a:p>
          <a:p>
            <a:endParaRPr lang="en-US" sz="1200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Common Elements of both Research Designs</a:t>
            </a:r>
          </a:p>
          <a:p>
            <a:endParaRPr lang="en-US" dirty="0"/>
          </a:p>
          <a:p>
            <a:pPr marL="228600" indent="-228600">
              <a:buFont typeface="+mj-lt"/>
              <a:buAutoNum type="arabicPeriod"/>
            </a:pPr>
            <a:r>
              <a:rPr lang="en-US" sz="1200" dirty="0">
                <a:solidFill>
                  <a:schemeClr val="tx1"/>
                </a:solidFill>
              </a:rPr>
              <a:t>[Insert]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>
                <a:solidFill>
                  <a:schemeClr val="tx1"/>
                </a:solidFill>
              </a:rPr>
              <a:t>[Insert]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>
                <a:solidFill>
                  <a:schemeClr val="tx1"/>
                </a:solidFill>
              </a:rPr>
              <a:t>[Insert]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b="1" dirty="0"/>
              <a:t>[Research Design B Name]</a:t>
            </a:r>
          </a:p>
          <a:p>
            <a:pPr>
              <a:lnSpc>
                <a:spcPct val="80000"/>
              </a:lnSpc>
            </a:pPr>
            <a:endParaRPr lang="en-US" dirty="0"/>
          </a:p>
          <a:p>
            <a:pPr>
              <a:lnSpc>
                <a:spcPct val="80000"/>
              </a:lnSpc>
            </a:pPr>
            <a:r>
              <a:rPr lang="en-US" sz="1200" b="1" dirty="0"/>
              <a:t>Salient Features: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>
                <a:solidFill>
                  <a:schemeClr val="tx1"/>
                </a:solidFill>
              </a:rPr>
              <a:t>[Insert]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>
                <a:solidFill>
                  <a:schemeClr val="tx1"/>
                </a:solidFill>
              </a:rPr>
              <a:t>[Insert]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>
                <a:solidFill>
                  <a:schemeClr val="tx1"/>
                </a:solidFill>
              </a:rPr>
              <a:t>[Insert]</a:t>
            </a:r>
          </a:p>
          <a:p>
            <a:pPr>
              <a:lnSpc>
                <a:spcPct val="80000"/>
              </a:lnSpc>
            </a:pPr>
            <a:r>
              <a:rPr lang="en-US" sz="1200" b="1" dirty="0"/>
              <a:t>Advantages: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>
                <a:solidFill>
                  <a:schemeClr val="tx1"/>
                </a:solidFill>
              </a:rPr>
              <a:t>[Insert]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>
                <a:solidFill>
                  <a:schemeClr val="tx1"/>
                </a:solidFill>
              </a:rPr>
              <a:t>[Insert]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>
                <a:solidFill>
                  <a:schemeClr val="tx1"/>
                </a:solidFill>
              </a:rPr>
              <a:t>[Insert]</a:t>
            </a:r>
          </a:p>
          <a:p>
            <a:pPr>
              <a:lnSpc>
                <a:spcPct val="80000"/>
              </a:lnSpc>
            </a:pPr>
            <a:r>
              <a:rPr lang="en-US" sz="1200" b="1" dirty="0"/>
              <a:t>Disadvantages	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>
                <a:solidFill>
                  <a:schemeClr val="tx1"/>
                </a:solidFill>
              </a:rPr>
              <a:t>[Insert]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>
                <a:solidFill>
                  <a:schemeClr val="tx1"/>
                </a:solidFill>
              </a:rPr>
              <a:t>[Insert]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>
                <a:solidFill>
                  <a:schemeClr val="tx1"/>
                </a:solidFill>
              </a:rPr>
              <a:t>[Insert]</a:t>
            </a:r>
          </a:p>
          <a:p>
            <a:pPr>
              <a:lnSpc>
                <a:spcPct val="80000"/>
              </a:lnSpc>
            </a:pPr>
            <a:r>
              <a:rPr lang="en-US" sz="1200" b="1" dirty="0"/>
              <a:t>Potential Research Topic: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>
                <a:solidFill>
                  <a:schemeClr val="tx1"/>
                </a:solidFill>
              </a:rPr>
              <a:t>[Insert]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>
                <a:solidFill>
                  <a:schemeClr val="tx1"/>
                </a:solidFill>
              </a:rPr>
              <a:t>[Insert]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>
                <a:solidFill>
                  <a:schemeClr val="tx1"/>
                </a:solidFill>
              </a:rPr>
              <a:t>[Insert]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86724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otes0 xmlns="88a55c2b-e0a2-451f-b89b-7756ddd4f918" xsi:nil="true"/>
    <IconOverlay xmlns="http://schemas.microsoft.com/sharepoint/v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15C08CAE2F7C1468F5EBBDA142561B1" ma:contentTypeVersion="14" ma:contentTypeDescription="Create a new document." ma:contentTypeScope="" ma:versionID="b1b146346a5f8692223097e102266ec4">
  <xsd:schema xmlns:xsd="http://www.w3.org/2001/XMLSchema" xmlns:xs="http://www.w3.org/2001/XMLSchema" xmlns:p="http://schemas.microsoft.com/office/2006/metadata/properties" xmlns:ns2="07430bed-61fa-458a-8d4b-1be730f22dae" xmlns:ns3="eeeb32fc-8852-4d50-b21e-04f5389fdfb8" xmlns:ns4="http://schemas.microsoft.com/sharepoint/v4" xmlns:ns5="88a55c2b-e0a2-451f-b89b-7756ddd4f918" targetNamespace="http://schemas.microsoft.com/office/2006/metadata/properties" ma:root="true" ma:fieldsID="c31b56d22830d0bf58ae1aebee89df57" ns2:_="" ns3:_="" ns4:_="" ns5:_="">
    <xsd:import namespace="07430bed-61fa-458a-8d4b-1be730f22dae"/>
    <xsd:import namespace="eeeb32fc-8852-4d50-b21e-04f5389fdfb8"/>
    <xsd:import namespace="http://schemas.microsoft.com/sharepoint/v4"/>
    <xsd:import namespace="88a55c2b-e0a2-451f-b89b-7756ddd4f918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3:SharedWithDetails" minOccurs="0"/>
                <xsd:element ref="ns4:IconOverlay" minOccurs="0"/>
                <xsd:element ref="ns2:LastSharedByUser" minOccurs="0"/>
                <xsd:element ref="ns2:LastSharedByTime" minOccurs="0"/>
                <xsd:element ref="ns5:MediaServiceMetadata" minOccurs="0"/>
                <xsd:element ref="ns5:MediaServiceFastMetadata" minOccurs="0"/>
                <xsd:element ref="ns5:MediaServiceDateTaken" minOccurs="0"/>
                <xsd:element ref="ns5:Notes0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430bed-61fa-458a-8d4b-1be730f22da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LastSharedByUser" ma:index="11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2" nillable="true" ma:displayName="Last Shared By Tim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eb32fc-8852-4d50-b21e-04f5389fdfb8" elementFormDefault="qualified">
    <xsd:import namespace="http://schemas.microsoft.com/office/2006/documentManagement/types"/>
    <xsd:import namespace="http://schemas.microsoft.com/office/infopath/2007/PartnerControls"/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IconOverlay" ma:index="10" nillable="true" ma:displayName="IconOverlay" ma:hidden="true" ma:internalName="IconOverlay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8a55c2b-e0a2-451f-b89b-7756ddd4f91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5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Notes0" ma:index="16" nillable="true" ma:displayName="Notes" ma:internalName="Notes0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395D31A-C3F6-4B35-B159-C082E4184C5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5D4196E-8A51-4EC9-A80C-DD57C0EB7996}">
  <ds:schemaRefs>
    <ds:schemaRef ds:uri="http://schemas.microsoft.com/office/2006/metadata/properties"/>
    <ds:schemaRef ds:uri="http://schemas.microsoft.com/office/infopath/2007/PartnerControls"/>
    <ds:schemaRef ds:uri="88a55c2b-e0a2-451f-b89b-7756ddd4f918"/>
    <ds:schemaRef ds:uri="http://schemas.microsoft.com/sharepoint/v4"/>
  </ds:schemaRefs>
</ds:datastoreItem>
</file>

<file path=customXml/itemProps3.xml><?xml version="1.0" encoding="utf-8"?>
<ds:datastoreItem xmlns:ds="http://schemas.openxmlformats.org/officeDocument/2006/customXml" ds:itemID="{1EC93B67-50E6-476B-AFBE-06308218B0C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7430bed-61fa-458a-8d4b-1be730f22dae"/>
    <ds:schemaRef ds:uri="eeeb32fc-8852-4d50-b21e-04f5389fdfb8"/>
    <ds:schemaRef ds:uri="http://schemas.microsoft.com/sharepoint/v4"/>
    <ds:schemaRef ds:uri="88a55c2b-e0a2-451f-b89b-7756ddd4f91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7099</TotalTime>
  <Words>279</Words>
  <Application>Microsoft Office PowerPoint</Application>
  <PresentationFormat>Letter Paper (8.5x11 in)</PresentationFormat>
  <Paragraphs>84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Jose L. Henriquez</dc:creator>
  <cp:lastModifiedBy>Osose Igene</cp:lastModifiedBy>
  <cp:revision>29</cp:revision>
  <dcterms:created xsi:type="dcterms:W3CDTF">2017-12-13T23:00:05Z</dcterms:created>
  <dcterms:modified xsi:type="dcterms:W3CDTF">2020-04-07T00:10:04Z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0x010100815C08CAE2F7C1468F5EBBDA142561B1</vt:lpwstr>
  </property>
</Properties>
</file>